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75" r:id="rId7"/>
    <p:sldId id="276" r:id="rId8"/>
    <p:sldId id="277" r:id="rId9"/>
    <p:sldId id="264" r:id="rId10"/>
    <p:sldId id="265" r:id="rId11"/>
    <p:sldId id="266" r:id="rId12"/>
    <p:sldId id="268" r:id="rId13"/>
    <p:sldId id="278" r:id="rId14"/>
    <p:sldId id="279" r:id="rId15"/>
    <p:sldId id="271" r:id="rId16"/>
    <p:sldId id="272" r:id="rId17"/>
    <p:sldId id="273" r:id="rId18"/>
    <p:sldId id="280" r:id="rId19"/>
    <p:sldId id="281" r:id="rId20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Gilroy ExtraBold" pitchFamily="2" charset="0"/>
      <p:bold r:id="rId27"/>
    </p:embeddedFont>
    <p:embeddedFont>
      <p:font typeface="Gilroy Light" pitchFamily="2" charset="0"/>
      <p:regular r:id="rId28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B25F"/>
    <a:srgbClr val="062A6E"/>
    <a:srgbClr val="C7DF33"/>
    <a:srgbClr val="1564A7"/>
    <a:srgbClr val="339000"/>
    <a:srgbClr val="FB577E"/>
    <a:srgbClr val="B0B0B0"/>
    <a:srgbClr val="FFFFFF"/>
    <a:srgbClr val="DEDEDE"/>
    <a:srgbClr val="FF7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3" autoAdjust="0"/>
    <p:restoredTop sz="94660"/>
  </p:normalViewPr>
  <p:slideViewPr>
    <p:cSldViewPr snapToGrid="0">
      <p:cViewPr>
        <p:scale>
          <a:sx n="100" d="100"/>
          <a:sy n="100" d="100"/>
        </p:scale>
        <p:origin x="108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0D0BF7-3F3B-450E-9880-7877AA8408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D1F4F01-6C1D-4BBB-9903-C6C21E24A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CE4B82-58B8-4040-8D09-D4439CC4A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D1E6-B0CD-4F98-B68B-94E10249DE7C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EA5831-48EC-46EA-8FEF-35C1F5A2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5770A6-BCD3-4D5E-A4F0-D6700BB4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2033-032F-4982-B9ED-EBDF7ACAE8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5047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8B73DF-E947-4E08-853E-5C467FE48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2BE14E6-8DA3-4AD3-91D5-CEECC7FD29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8F2310-A928-4AE9-9A11-CEDF0CFE0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D1E6-B0CD-4F98-B68B-94E10249DE7C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0D1FB4-C63B-4793-8CB5-35ADEF760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7415EE-2CE6-4535-82DB-511B4C1F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2033-032F-4982-B9ED-EBDF7ACAE8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896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A50EA7B-880B-412B-930E-D692D6E756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8E406BD-8DD9-425D-B939-0E86AEE8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98BA25-292C-4787-89B8-562828936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D1E6-B0CD-4F98-B68B-94E10249DE7C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D63376-44A4-4EFB-AEC8-47BEAF08D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517A50-738A-4D2F-AC5C-F0425D94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2033-032F-4982-B9ED-EBDF7ACAE8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34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9C1059-06AC-4DD8-AB10-E80C994AC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785ECA-C75B-4ECF-9F66-BA35CC76C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6B3784-B558-4FC9-836E-806F037C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D1E6-B0CD-4F98-B68B-94E10249DE7C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5AF6DC-ABAF-455E-86F7-E6ABFCB67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FF02CD-E7F9-44E4-8457-5C46CB09C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2033-032F-4982-B9ED-EBDF7ACAE8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893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CA3A88-4379-46FE-85B0-1B8CE5601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73878E4-C346-43EB-9C13-B3DE183E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9231BE-8B00-4EF8-ABFD-0EFAE875D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D1E6-B0CD-4F98-B68B-94E10249DE7C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CB3014-36C9-440B-9B9D-5DE473C64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C6FDA1-8584-444E-A765-B25DA0430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2033-032F-4982-B9ED-EBDF7ACAE8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1022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7E8992-B600-4E9D-894F-64FF6EF3F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9EF5B1-9834-40F9-90CB-A9E7A756E5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FF530FF-D556-4A88-A3CB-CE32F2DD5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BFC7207-F960-4F30-B379-5D5063D0E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D1E6-B0CD-4F98-B68B-94E10249DE7C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5BAAD0-AD8A-42E5-9C79-1AE26E587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804EE8-2FB0-4A26-AF8D-69A49906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2033-032F-4982-B9ED-EBDF7ACAE8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0142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345D0B-3B5C-4C3F-9DD2-2B589114B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B8F1DD-11BF-49FC-9D96-CA7B26724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FF280B6-5735-47D7-AE2B-5CD0FEDE7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20227C6-9F32-44B4-89BE-1EE31EDC1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C6F5A8F-CADE-4C08-B181-B6A9BF4F84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153E229-CA64-4D09-9CD9-AD420E612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D1E6-B0CD-4F98-B68B-94E10249DE7C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67FD7E7-7E21-4B9C-A171-8C41BE306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B1CB910-E56B-4FAB-A91F-919856813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2033-032F-4982-B9ED-EBDF7ACAE8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91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55E262-D072-4557-88E5-DED44C740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E607243-C81B-4ACF-9BA4-023E5924E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D1E6-B0CD-4F98-B68B-94E10249DE7C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EF18AF-DCA3-40D2-A08D-63645C65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09AFA8-957B-47B5-988F-538A876E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2033-032F-4982-B9ED-EBDF7ACAE8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0028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E5BFDB5-8A9A-4FAB-A4F1-E193F50B3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D1E6-B0CD-4F98-B68B-94E10249DE7C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2349935-112C-4E95-A216-A7934492B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5D9412C-573C-40C9-AB9B-EE4B9814F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2033-032F-4982-B9ED-EBDF7ACAE8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4762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7FD2C0-CA68-4C70-B321-8F89711E7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8F59B2-54BA-447F-A12E-62A7DDD4E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11E5FA5-4D5D-4F7E-828B-77B40FC4C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352C1C-19F9-403A-A4AE-C8601C08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D1E6-B0CD-4F98-B68B-94E10249DE7C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8B835D-105B-497D-88E6-2B8F857AA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C5F71C2-A661-482E-9035-27E7C2C0F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2033-032F-4982-B9ED-EBDF7ACAE8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576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43DF5-7219-46D4-8DC0-01742AFC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74549C6-023C-4352-9574-1027D29DA6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967BB3F-238F-412F-97F8-45EF0E3C8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5400147-EC11-4AE7-B54D-5FC2D56F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D1E6-B0CD-4F98-B68B-94E10249DE7C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80487E-A02A-43C2-AC78-225A02235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99A79D6-B956-4E3E-BB2F-4ADF9ED5C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2033-032F-4982-B9ED-EBDF7ACAE8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47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0DC6E8B-6376-4BD3-A31E-D407F387B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8E9CC75-7CE7-43ED-8083-85D162359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2F2B12-1AE1-4098-BAE8-F834A732F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8D1E6-B0CD-4F98-B68B-94E10249DE7C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2951AF-FD41-4400-B3E7-4A0E36A49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18517B-C478-4E91-BA2D-A373164BF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D2033-032F-4982-B9ED-EBDF7ACAE8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80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58517A6-724B-6441-9143-439AA2A39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021" y="2648953"/>
            <a:ext cx="5160310" cy="156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56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31BEAFC9-A695-D64C-AE29-9A2B805E05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7" r="9338" b="27535"/>
          <a:stretch/>
        </p:blipFill>
        <p:spPr>
          <a:xfrm>
            <a:off x="0" y="6468034"/>
            <a:ext cx="12192000" cy="389965"/>
          </a:xfrm>
          <a:prstGeom prst="rect">
            <a:avLst/>
          </a:prstGeom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6E8DAB48-7BEE-7E4B-9B5F-44BA92ED8FB1}"/>
              </a:ext>
            </a:extLst>
          </p:cNvPr>
          <p:cNvSpPr txBox="1">
            <a:spLocks/>
          </p:cNvSpPr>
          <p:nvPr/>
        </p:nvSpPr>
        <p:spPr>
          <a:xfrm>
            <a:off x="838200" y="1704135"/>
            <a:ext cx="9435353" cy="4763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cs-CZ" sz="1800" b="1" dirty="0">
                <a:latin typeface="Gilroy ExtraBold" pitchFamily="2" charset="0"/>
                <a:cs typeface="Segoe UI" panose="020B0502040204020203" pitchFamily="34" charset="0"/>
              </a:rPr>
              <a:t>propojit</a:t>
            </a: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 žáky z různých škol a zkvalitnit jejich studentský život v našem kraji</a:t>
            </a:r>
          </a:p>
          <a:p>
            <a:pPr>
              <a:lnSpc>
                <a:spcPct val="110000"/>
              </a:lnSpc>
            </a:pP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být </a:t>
            </a:r>
            <a:r>
              <a:rPr lang="cs-CZ" sz="1800" b="1" dirty="0">
                <a:latin typeface="Gilroy ExtraBold" pitchFamily="2" charset="0"/>
                <a:cs typeface="Segoe UI" panose="020B0502040204020203" pitchFamily="34" charset="0"/>
              </a:rPr>
              <a:t>„pomocnou rukou“ </a:t>
            </a: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mezi vedením kraje a studenty</a:t>
            </a:r>
          </a:p>
          <a:p>
            <a:pPr>
              <a:lnSpc>
                <a:spcPct val="110000"/>
              </a:lnSpc>
            </a:pPr>
            <a:r>
              <a:rPr lang="cs-CZ" sz="1800" b="1" dirty="0">
                <a:latin typeface="Gilroy ExtraBold" pitchFamily="2" charset="0"/>
                <a:cs typeface="Segoe UI" panose="020B0502040204020203" pitchFamily="34" charset="0"/>
              </a:rPr>
              <a:t>připravovat akce</a:t>
            </a: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, které by mladým umožnily nahlížet na chod kraje, politiky, či cestování do zahraničí a podobně.</a:t>
            </a:r>
          </a:p>
          <a:p>
            <a:pPr>
              <a:lnSpc>
                <a:spcPct val="110000"/>
              </a:lnSpc>
            </a:pPr>
            <a:r>
              <a:rPr lang="cs-CZ" sz="1800" b="1" dirty="0">
                <a:latin typeface="Gilroy ExtraBold" pitchFamily="2" charset="0"/>
                <a:cs typeface="Segoe UI" panose="020B0502040204020203" pitchFamily="34" charset="0"/>
              </a:rPr>
              <a:t>spolupráce</a:t>
            </a: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 s ostatními parlamenty (i na mezinárodní úrovni)</a:t>
            </a:r>
          </a:p>
          <a:p>
            <a:pPr>
              <a:lnSpc>
                <a:spcPct val="110000"/>
              </a:lnSpc>
            </a:pPr>
            <a:endParaRPr lang="cs-CZ" sz="1800" b="1" dirty="0">
              <a:latin typeface="Gilroy ExtraBold" pitchFamily="2" charset="0"/>
              <a:cs typeface="Segoe UI" panose="020B0502040204020203" pitchFamily="34" charset="0"/>
            </a:endParaRP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495F9871-7EB0-5C40-86AF-3145E391B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383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  <a:t>Cíle parlamentu</a:t>
            </a:r>
          </a:p>
        </p:txBody>
      </p:sp>
    </p:spTree>
    <p:extLst>
      <p:ext uri="{BB962C8B-B14F-4D97-AF65-F5344CB8AC3E}">
        <p14:creationId xmlns:p14="http://schemas.microsoft.com/office/powerpoint/2010/main" val="45848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A26A75A-27FD-7048-AD90-F4E00422A6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7" r="9338" b="27535"/>
          <a:stretch/>
        </p:blipFill>
        <p:spPr>
          <a:xfrm>
            <a:off x="0" y="6468034"/>
            <a:ext cx="12192000" cy="389965"/>
          </a:xfrm>
          <a:prstGeom prst="rect">
            <a:avLst/>
          </a:prstGeom>
        </p:spPr>
      </p:pic>
      <p:pic>
        <p:nvPicPr>
          <p:cNvPr id="4098" name="Picture 2" descr="Na obrázku může být: 6 lidí, smějící se lidé">
            <a:extLst>
              <a:ext uri="{FF2B5EF4-FFF2-40B4-BE49-F238E27FC236}">
                <a16:creationId xmlns:a16="http://schemas.microsoft.com/office/drawing/2014/main" id="{7633A9CB-F89A-4B65-B310-0725F6825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12370" r="231" b="12887"/>
          <a:stretch/>
        </p:blipFill>
        <p:spPr bwMode="auto">
          <a:xfrm>
            <a:off x="4915592" y="2118167"/>
            <a:ext cx="5450400" cy="54504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0546414C-DB03-2C4A-B009-1AA0328DD616}"/>
              </a:ext>
            </a:extLst>
          </p:cNvPr>
          <p:cNvSpPr txBox="1">
            <a:spLocks/>
          </p:cNvSpPr>
          <p:nvPr/>
        </p:nvSpPr>
        <p:spPr>
          <a:xfrm>
            <a:off x="838201" y="616124"/>
            <a:ext cx="4470400" cy="1502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  <a:t>Společné zážitky</a:t>
            </a:r>
            <a:b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</a:br>
            <a:r>
              <a:rPr lang="cs-CZ" sz="4000" b="1" dirty="0">
                <a:solidFill>
                  <a:srgbClr val="062A6E"/>
                </a:solidFill>
                <a:latin typeface="Gilroy ExtraBold" pitchFamily="2" charset="0"/>
                <a:cs typeface="Segoe UI" panose="020B0502040204020203" pitchFamily="34" charset="0"/>
              </a:rPr>
              <a:t>Workshopy</a:t>
            </a:r>
          </a:p>
        </p:txBody>
      </p:sp>
    </p:spTree>
    <p:extLst>
      <p:ext uri="{BB962C8B-B14F-4D97-AF65-F5344CB8AC3E}">
        <p14:creationId xmlns:p14="http://schemas.microsoft.com/office/powerpoint/2010/main" val="121322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8B66FC6-77AE-0543-8DA7-94AD2F27B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7" r="9338" b="27535"/>
          <a:stretch/>
        </p:blipFill>
        <p:spPr>
          <a:xfrm>
            <a:off x="0" y="6468034"/>
            <a:ext cx="12192000" cy="38996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0A7C95C-65DC-4B24-94CA-4177AB1CE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1" t="8759" r="6605" b="8396"/>
          <a:stretch/>
        </p:blipFill>
        <p:spPr bwMode="auto">
          <a:xfrm>
            <a:off x="4915592" y="2118167"/>
            <a:ext cx="5450400" cy="54504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BE62A47A-41BD-3A41-BEBF-F9742DD85D4F}"/>
              </a:ext>
            </a:extLst>
          </p:cNvPr>
          <p:cNvSpPr txBox="1">
            <a:spLocks/>
          </p:cNvSpPr>
          <p:nvPr/>
        </p:nvSpPr>
        <p:spPr>
          <a:xfrm>
            <a:off x="838200" y="616124"/>
            <a:ext cx="7188200" cy="1502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  <a:t>Společné zážitky</a:t>
            </a:r>
            <a:b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</a:br>
            <a:r>
              <a:rPr lang="cs-CZ" sz="4000" b="1" dirty="0">
                <a:solidFill>
                  <a:srgbClr val="4FB25F"/>
                </a:solidFill>
                <a:latin typeface="Gilroy ExtraBold" pitchFamily="2" charset="0"/>
                <a:cs typeface="Segoe UI" panose="020B0502040204020203" pitchFamily="34" charset="0"/>
              </a:rPr>
              <a:t>Besedy se zajímavými lidmi</a:t>
            </a:r>
          </a:p>
        </p:txBody>
      </p:sp>
    </p:spTree>
    <p:extLst>
      <p:ext uri="{BB962C8B-B14F-4D97-AF65-F5344CB8AC3E}">
        <p14:creationId xmlns:p14="http://schemas.microsoft.com/office/powerpoint/2010/main" val="236823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096FD5A-7DD0-584D-B030-49E172EEDD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7" r="9338" b="27535"/>
          <a:stretch/>
        </p:blipFill>
        <p:spPr>
          <a:xfrm>
            <a:off x="0" y="6468034"/>
            <a:ext cx="12192000" cy="389965"/>
          </a:xfrm>
          <a:prstGeom prst="rect">
            <a:avLst/>
          </a:prstGeom>
        </p:spPr>
      </p:pic>
      <p:pic>
        <p:nvPicPr>
          <p:cNvPr id="6" name="Zástupný symbol pro obsah 4">
            <a:extLst>
              <a:ext uri="{FF2B5EF4-FFF2-40B4-BE49-F238E27FC236}">
                <a16:creationId xmlns:a16="http://schemas.microsoft.com/office/drawing/2014/main" id="{4DB1FE30-468B-E346-BB0E-CCC8EBDBF9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t="176" r="13473" b="1"/>
          <a:stretch/>
        </p:blipFill>
        <p:spPr>
          <a:xfrm>
            <a:off x="4915591" y="2118167"/>
            <a:ext cx="5450402" cy="5450400"/>
          </a:xfrm>
          <a:prstGeom prst="ellipse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BE62A47A-41BD-3A41-BEBF-F9742DD85D4F}"/>
              </a:ext>
            </a:extLst>
          </p:cNvPr>
          <p:cNvSpPr txBox="1">
            <a:spLocks/>
          </p:cNvSpPr>
          <p:nvPr/>
        </p:nvSpPr>
        <p:spPr>
          <a:xfrm>
            <a:off x="838200" y="616124"/>
            <a:ext cx="6197599" cy="1502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  <a:t>Společné zážitky</a:t>
            </a:r>
            <a:b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</a:br>
            <a:r>
              <a:rPr lang="cs-CZ" sz="4000" b="1" dirty="0">
                <a:solidFill>
                  <a:srgbClr val="1564A7"/>
                </a:solidFill>
                <a:latin typeface="Gilroy ExtraBold" pitchFamily="2" charset="0"/>
                <a:cs typeface="Segoe UI" panose="020B0502040204020203" pitchFamily="34" charset="0"/>
              </a:rPr>
              <a:t>Mezinárodní konference</a:t>
            </a:r>
          </a:p>
        </p:txBody>
      </p:sp>
    </p:spTree>
    <p:extLst>
      <p:ext uri="{BB962C8B-B14F-4D97-AF65-F5344CB8AC3E}">
        <p14:creationId xmlns:p14="http://schemas.microsoft.com/office/powerpoint/2010/main" val="248638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096FD5A-7DD0-584D-B030-49E172EEDD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7" r="9338" b="27535"/>
          <a:stretch/>
        </p:blipFill>
        <p:spPr>
          <a:xfrm>
            <a:off x="0" y="6468034"/>
            <a:ext cx="12192000" cy="38996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1F96F3A-E398-074C-937E-41BFBC13F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6" t="898" r="31791" b="40313"/>
          <a:stretch/>
        </p:blipFill>
        <p:spPr bwMode="auto">
          <a:xfrm>
            <a:off x="4915591" y="2118167"/>
            <a:ext cx="5450402" cy="54504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BE62A47A-41BD-3A41-BEBF-F9742DD85D4F}"/>
              </a:ext>
            </a:extLst>
          </p:cNvPr>
          <p:cNvSpPr txBox="1">
            <a:spLocks/>
          </p:cNvSpPr>
          <p:nvPr/>
        </p:nvSpPr>
        <p:spPr>
          <a:xfrm>
            <a:off x="838200" y="616124"/>
            <a:ext cx="8293100" cy="1502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  <a:t>Společné zážitky</a:t>
            </a:r>
            <a:b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</a:br>
            <a:r>
              <a:rPr lang="cs-CZ" sz="4000" b="1" dirty="0">
                <a:solidFill>
                  <a:srgbClr val="4FB25F"/>
                </a:solidFill>
                <a:latin typeface="Gilroy ExtraBold" pitchFamily="2" charset="0"/>
                <a:cs typeface="Segoe UI" panose="020B0502040204020203" pitchFamily="34" charset="0"/>
              </a:rPr>
              <a:t>Vzdělávací exkurze a zájezdy</a:t>
            </a:r>
          </a:p>
        </p:txBody>
      </p:sp>
    </p:spTree>
    <p:extLst>
      <p:ext uri="{BB962C8B-B14F-4D97-AF65-F5344CB8AC3E}">
        <p14:creationId xmlns:p14="http://schemas.microsoft.com/office/powerpoint/2010/main" val="3341879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>
            <a:extLst>
              <a:ext uri="{FF2B5EF4-FFF2-40B4-BE49-F238E27FC236}">
                <a16:creationId xmlns:a16="http://schemas.microsoft.com/office/drawing/2014/main" id="{BDD33E2A-D7AA-49FE-AA4D-11234F56D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8" r="36438"/>
          <a:stretch/>
        </p:blipFill>
        <p:spPr bwMode="auto">
          <a:xfrm>
            <a:off x="838198" y="4188552"/>
            <a:ext cx="1780448" cy="17804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C2E3351-8E59-BC4B-B7CE-E2CAC1D7C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1" t="6065" r="39296" b="55412"/>
          <a:stretch/>
        </p:blipFill>
        <p:spPr bwMode="auto">
          <a:xfrm>
            <a:off x="5173448" y="4188552"/>
            <a:ext cx="1780448" cy="17804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BC8A71E-868B-4F4B-B312-B853BA4BD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7" r="16677"/>
          <a:stretch/>
        </p:blipFill>
        <p:spPr bwMode="auto">
          <a:xfrm>
            <a:off x="3005823" y="4188552"/>
            <a:ext cx="1780448" cy="17804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B1DA794-3B48-BB44-83C7-9AF4554DD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2" t="12766" r="26598" b="2037"/>
          <a:stretch/>
        </p:blipFill>
        <p:spPr bwMode="auto">
          <a:xfrm>
            <a:off x="7341072" y="4188552"/>
            <a:ext cx="1780448" cy="17804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gensburg | Bavarian towns and cities">
            <a:extLst>
              <a:ext uri="{FF2B5EF4-FFF2-40B4-BE49-F238E27FC236}">
                <a16:creationId xmlns:a16="http://schemas.microsoft.com/office/drawing/2014/main" id="{82F223AC-F605-8B43-B6D3-7867F6036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6" r="36502"/>
          <a:stretch/>
        </p:blipFill>
        <p:spPr bwMode="auto">
          <a:xfrm>
            <a:off x="9508697" y="4188552"/>
            <a:ext cx="1780448" cy="17804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AE27EB88-42A3-3144-A13A-5B2AC04A4D3C}"/>
              </a:ext>
            </a:extLst>
          </p:cNvPr>
          <p:cNvSpPr txBox="1">
            <a:spLocks/>
          </p:cNvSpPr>
          <p:nvPr/>
        </p:nvSpPr>
        <p:spPr>
          <a:xfrm>
            <a:off x="838200" y="1704135"/>
            <a:ext cx="9435353" cy="2118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1800" b="1" dirty="0">
                <a:solidFill>
                  <a:srgbClr val="062A6E"/>
                </a:solidFill>
                <a:latin typeface="Gilroy ExtraBold" pitchFamily="2" charset="0"/>
                <a:cs typeface="Segoe UI" panose="020B0502040204020203" pitchFamily="34" charset="0"/>
              </a:rPr>
              <a:t>BRUSEL</a:t>
            </a: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 – exkurze v Evropském parlamentu a poznávání památek Bruselu</a:t>
            </a:r>
          </a:p>
          <a:p>
            <a:pPr>
              <a:lnSpc>
                <a:spcPct val="100000"/>
              </a:lnSpc>
            </a:pPr>
            <a:r>
              <a:rPr lang="cs-CZ" sz="1800" b="1" dirty="0">
                <a:solidFill>
                  <a:srgbClr val="062A6E"/>
                </a:solidFill>
                <a:latin typeface="Gilroy ExtraBold" pitchFamily="2" charset="0"/>
                <a:cs typeface="Segoe UI" panose="020B0502040204020203" pitchFamily="34" charset="0"/>
              </a:rPr>
              <a:t>BERLÍN</a:t>
            </a: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 – křižovatka světových dějin</a:t>
            </a:r>
          </a:p>
          <a:p>
            <a:pPr>
              <a:lnSpc>
                <a:spcPct val="100000"/>
              </a:lnSpc>
            </a:pPr>
            <a:r>
              <a:rPr lang="cs-CZ" sz="1800" b="1" dirty="0">
                <a:solidFill>
                  <a:srgbClr val="002060"/>
                </a:solidFill>
                <a:latin typeface="Gilroy ExtraBold" pitchFamily="2" charset="0"/>
                <a:cs typeface="Segoe UI" panose="020B0502040204020203" pitchFamily="34" charset="0"/>
              </a:rPr>
              <a:t>OSVĚTIM</a:t>
            </a: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 – vzdělávací exkurze a historie holokaustu</a:t>
            </a:r>
          </a:p>
          <a:p>
            <a:pPr>
              <a:lnSpc>
                <a:spcPct val="100000"/>
              </a:lnSpc>
            </a:pPr>
            <a:r>
              <a:rPr lang="cs-CZ" sz="1800" b="1" dirty="0">
                <a:solidFill>
                  <a:srgbClr val="062A6E"/>
                </a:solidFill>
                <a:latin typeface="Gilroy ExtraBold" pitchFamily="2" charset="0"/>
                <a:cs typeface="Segoe UI" panose="020B0502040204020203" pitchFamily="34" charset="0"/>
              </a:rPr>
              <a:t>ITÁLIE</a:t>
            </a: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 – uctívání památky československých legii</a:t>
            </a:r>
          </a:p>
          <a:p>
            <a:pPr>
              <a:lnSpc>
                <a:spcPct val="100000"/>
              </a:lnSpc>
            </a:pPr>
            <a:r>
              <a:rPr lang="cs-CZ" sz="1800" b="1" dirty="0">
                <a:solidFill>
                  <a:srgbClr val="062A6E"/>
                </a:solidFill>
                <a:latin typeface="Gilroy ExtraBold" pitchFamily="2" charset="0"/>
                <a:cs typeface="Segoe UI" panose="020B0502040204020203" pitchFamily="34" charset="0"/>
              </a:rPr>
              <a:t>REGENSBURG</a:t>
            </a: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 – mezinárodní konference a setkání mladých lidí z mnoha zemí světa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C05B82E0-DCDB-4442-A97E-BE33F090A186}"/>
              </a:ext>
            </a:extLst>
          </p:cNvPr>
          <p:cNvSpPr txBox="1">
            <a:spLocks/>
          </p:cNvSpPr>
          <p:nvPr/>
        </p:nvSpPr>
        <p:spPr>
          <a:xfrm>
            <a:off x="838200" y="5533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  <a:t>Naše cesty do zahraničí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D3939F2-9879-0B40-8FCA-62E0114BB3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7" r="9338" b="27535"/>
          <a:stretch/>
        </p:blipFill>
        <p:spPr>
          <a:xfrm>
            <a:off x="0" y="6468034"/>
            <a:ext cx="12192000" cy="38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6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40287DC2-0545-457D-907E-1ED9410E7738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4332514" cy="5670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4FB25F"/>
                </a:solidFill>
                <a:latin typeface="Gilroy ExtraBold" pitchFamily="2" charset="0"/>
                <a:cs typeface="Segoe UI" panose="020B0502040204020203" pitchFamily="34" charset="0"/>
              </a:rPr>
              <a:t>Vzdělávací besedy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45194033-00E1-4691-968B-8C798FA7B2D9}"/>
              </a:ext>
            </a:extLst>
          </p:cNvPr>
          <p:cNvSpPr txBox="1">
            <a:spLocks/>
          </p:cNvSpPr>
          <p:nvPr/>
        </p:nvSpPr>
        <p:spPr>
          <a:xfrm>
            <a:off x="838200" y="2257704"/>
            <a:ext cx="5083629" cy="4600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Vliv médií na společnost s Martinem Karlíkem, expertem na média a komunikaci.</a:t>
            </a:r>
          </a:p>
          <a:p>
            <a:pPr>
              <a:lnSpc>
                <a:spcPct val="100000"/>
              </a:lnSpc>
            </a:pPr>
            <a:r>
              <a:rPr lang="cs-CZ" sz="1800" dirty="0">
                <a:latin typeface="Gilroy Light" pitchFamily="2" charset="0"/>
              </a:rPr>
              <a:t>Diskuze s hejtmanem PK Josefem Bernardem o různých tématech, které trápí studenty PK.</a:t>
            </a:r>
            <a:endParaRPr lang="cs-CZ" sz="1800" dirty="0">
              <a:latin typeface="Gilroy Light" pitchFamily="2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cs-CZ" sz="1800" dirty="0">
                <a:latin typeface="Gilroy Light" pitchFamily="2" charset="0"/>
              </a:rPr>
              <a:t>Setkání s ředitelem Techmania science center Vlastimilem Volákem na téma Školství a jeho rozvoj.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66F736-D617-41AF-8195-4BB299D7A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71" y="2257705"/>
            <a:ext cx="5083629" cy="423517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komunikační dovednosti s bývalou moderátorkou TV NOVA Janou Adámkovou</a:t>
            </a:r>
          </a:p>
          <a:p>
            <a:pPr>
              <a:lnSpc>
                <a:spcPct val="100000"/>
              </a:lnSpc>
            </a:pP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digitální dovednosti a mediální historie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A3195CA-6460-4D23-8365-245740D13048}"/>
              </a:ext>
            </a:extLst>
          </p:cNvPr>
          <p:cNvSpPr txBox="1">
            <a:spLocks/>
          </p:cNvSpPr>
          <p:nvPr/>
        </p:nvSpPr>
        <p:spPr>
          <a:xfrm>
            <a:off x="6270171" y="1690688"/>
            <a:ext cx="3320144" cy="5670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062A6E"/>
                </a:solidFill>
                <a:latin typeface="Gilroy ExtraBold" pitchFamily="2" charset="0"/>
                <a:cs typeface="Segoe UI" panose="020B0502040204020203" pitchFamily="34" charset="0"/>
              </a:rPr>
              <a:t>Workshopy</a:t>
            </a:r>
          </a:p>
        </p:txBody>
      </p:sp>
      <p:pic>
        <p:nvPicPr>
          <p:cNvPr id="10244" name="Picture 4" descr="Výsledek obrázku pro techmánia science center logo">
            <a:extLst>
              <a:ext uri="{FF2B5EF4-FFF2-40B4-BE49-F238E27FC236}">
                <a16:creationId xmlns:a16="http://schemas.microsoft.com/office/drawing/2014/main" id="{68BC7E80-701C-404E-A788-F647337EB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945538"/>
            <a:ext cx="3163493" cy="81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B23352D3-E4B4-2743-9DDA-3B9BC953FB2C}"/>
              </a:ext>
            </a:extLst>
          </p:cNvPr>
          <p:cNvSpPr txBox="1">
            <a:spLocks/>
          </p:cNvSpPr>
          <p:nvPr/>
        </p:nvSpPr>
        <p:spPr>
          <a:xfrm>
            <a:off x="838200" y="5533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  <a:t>Vzdělávání a rozvoj osobnosti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C532008-2227-074B-93F7-A45835FC12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7" r="9338" b="27535"/>
          <a:stretch/>
        </p:blipFill>
        <p:spPr>
          <a:xfrm>
            <a:off x="0" y="6468034"/>
            <a:ext cx="12192000" cy="38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5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3" grpId="0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66F736-D617-41AF-8195-4BB299D7A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7705"/>
            <a:ext cx="4419600" cy="24821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800" dirty="0">
                <a:latin typeface="Gilroy ExtraBold" pitchFamily="2" charset="0"/>
                <a:cs typeface="Segoe UI" panose="020B0502040204020203" pitchFamily="34" charset="0"/>
              </a:rPr>
              <a:t>Ukliď si svůj domov</a:t>
            </a:r>
          </a:p>
          <a:p>
            <a:pPr>
              <a:lnSpc>
                <a:spcPct val="100000"/>
              </a:lnSpc>
            </a:pPr>
            <a:r>
              <a:rPr lang="cs-CZ" sz="1800" dirty="0">
                <a:latin typeface="Gilroy ExtraBold" pitchFamily="2" charset="0"/>
                <a:cs typeface="Segoe UI" panose="020B0502040204020203" pitchFamily="34" charset="0"/>
              </a:rPr>
              <a:t>Zavolíme?</a:t>
            </a:r>
          </a:p>
          <a:p>
            <a:pPr>
              <a:lnSpc>
                <a:spcPct val="100000"/>
              </a:lnSpc>
            </a:pPr>
            <a:r>
              <a:rPr lang="cs-CZ" sz="1800" dirty="0">
                <a:latin typeface="Gilroy ExtraBold" pitchFamily="2" charset="0"/>
                <a:cs typeface="Segoe UI" panose="020B0502040204020203" pitchFamily="34" charset="0"/>
              </a:rPr>
              <a:t>SŠ očima studentů</a:t>
            </a:r>
          </a:p>
          <a:p>
            <a:pPr>
              <a:lnSpc>
                <a:spcPct val="100000"/>
              </a:lnSpc>
            </a:pPr>
            <a:r>
              <a:rPr lang="cs-CZ" sz="1800" dirty="0">
                <a:latin typeface="Gilroy ExtraBold" pitchFamily="2" charset="0"/>
                <a:cs typeface="Segoe UI" panose="020B0502040204020203" pitchFamily="34" charset="0"/>
              </a:rPr>
              <a:t>Moje první peníze</a:t>
            </a:r>
          </a:p>
          <a:p>
            <a:pPr>
              <a:lnSpc>
                <a:spcPct val="100000"/>
              </a:lnSpc>
            </a:pP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pomoc a spolupráce při organizaci</a:t>
            </a:r>
            <a:br>
              <a:rPr lang="cs-CZ" sz="1800" dirty="0">
                <a:latin typeface="Gilroy Light" pitchFamily="2" charset="0"/>
                <a:cs typeface="Segoe UI" panose="020B0502040204020203" pitchFamily="34" charset="0"/>
              </a:rPr>
            </a:b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festivalů a veletrhů</a:t>
            </a:r>
            <a:endParaRPr lang="cs-CZ" sz="1600" dirty="0">
              <a:latin typeface="Gilroy Light" pitchFamily="2" charset="0"/>
              <a:cs typeface="Segoe UI" panose="020B0502040204020203" pitchFamily="34" charset="0"/>
            </a:endParaRP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1D8339AA-5436-5148-B186-FBC12703547B}"/>
              </a:ext>
            </a:extLst>
          </p:cNvPr>
          <p:cNvSpPr txBox="1">
            <a:spLocks/>
          </p:cNvSpPr>
          <p:nvPr/>
        </p:nvSpPr>
        <p:spPr>
          <a:xfrm>
            <a:off x="838200" y="616124"/>
            <a:ext cx="6197599" cy="1502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  <a:t>Prospěch veřejnosti?</a:t>
            </a:r>
            <a:b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</a:br>
            <a:r>
              <a:rPr lang="cs-CZ" sz="4000" b="1" dirty="0">
                <a:solidFill>
                  <a:srgbClr val="1564A7"/>
                </a:solidFill>
                <a:latin typeface="Gilroy ExtraBold" pitchFamily="2" charset="0"/>
                <a:cs typeface="Segoe UI" panose="020B0502040204020203" pitchFamily="34" charset="0"/>
              </a:rPr>
              <a:t>Naše projekty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BFD2CEB-F1BE-8343-91B9-24D7303A24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7" r="9338" b="27535"/>
          <a:stretch/>
        </p:blipFill>
        <p:spPr>
          <a:xfrm>
            <a:off x="0" y="6468034"/>
            <a:ext cx="12192000" cy="3899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8AD3CD7-554E-FC4D-B38D-635E0DC32D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" b="19248"/>
          <a:stretch/>
        </p:blipFill>
        <p:spPr>
          <a:xfrm>
            <a:off x="6829784" y="1199231"/>
            <a:ext cx="2160000" cy="2160000"/>
          </a:xfrm>
          <a:prstGeom prst="ellipse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2B75F46-C6D8-9D42-A5B6-6174B5C262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9193800" y="1199231"/>
            <a:ext cx="2160000" cy="216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5F1BE8B-8FE4-D340-96DD-9366725AA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784" y="3498769"/>
            <a:ext cx="2160000" cy="216000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7E831FC-D939-D843-A018-477B841BF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r="29415"/>
          <a:stretch/>
        </p:blipFill>
        <p:spPr bwMode="auto">
          <a:xfrm>
            <a:off x="9193800" y="3498769"/>
            <a:ext cx="2160000" cy="216000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91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58517A6-724B-6441-9143-439AA2A39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21" y="1868906"/>
            <a:ext cx="5160310" cy="1560094"/>
          </a:xfrm>
          <a:prstGeom prst="rect">
            <a:avLst/>
          </a:prstGeom>
        </p:spPr>
      </p:pic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E92F593E-3EF9-0B43-AEF7-95CD2A291946}"/>
              </a:ext>
            </a:extLst>
          </p:cNvPr>
          <p:cNvSpPr txBox="1">
            <a:spLocks/>
          </p:cNvSpPr>
          <p:nvPr/>
        </p:nvSpPr>
        <p:spPr>
          <a:xfrm>
            <a:off x="1448921" y="4030804"/>
            <a:ext cx="5993279" cy="1260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tabLst>
                <a:tab pos="1422400" algn="l"/>
              </a:tabLst>
            </a:pPr>
            <a:r>
              <a:rPr lang="cs-CZ" sz="1800" dirty="0" err="1">
                <a:solidFill>
                  <a:schemeClr val="bg1"/>
                </a:solidFill>
                <a:latin typeface="Gilroy ExtraBold" pitchFamily="2" charset="0"/>
                <a:cs typeface="Segoe UI" panose="020B0502040204020203" pitchFamily="34" charset="0"/>
              </a:rPr>
              <a:t>Facebook</a:t>
            </a:r>
            <a:r>
              <a:rPr lang="cs-CZ" sz="1800" dirty="0">
                <a:solidFill>
                  <a:schemeClr val="bg1"/>
                </a:solidFill>
                <a:latin typeface="Gilroy ExtraBold" pitchFamily="2" charset="0"/>
                <a:cs typeface="Segoe UI" panose="020B0502040204020203" pitchFamily="34" charset="0"/>
              </a:rPr>
              <a:t>:	</a:t>
            </a:r>
            <a:r>
              <a:rPr lang="cs-CZ" sz="1800" dirty="0">
                <a:solidFill>
                  <a:schemeClr val="bg1"/>
                </a:solidFill>
                <a:latin typeface="Gilroy Light" pitchFamily="2" charset="0"/>
                <a:cs typeface="Segoe UI" panose="020B0502040204020203" pitchFamily="34" charset="0"/>
              </a:rPr>
              <a:t>Studentský parlament Plzeňského kraje</a:t>
            </a:r>
          </a:p>
          <a:p>
            <a:pPr algn="l">
              <a:lnSpc>
                <a:spcPct val="100000"/>
              </a:lnSpc>
              <a:tabLst>
                <a:tab pos="1422400" algn="l"/>
              </a:tabLst>
            </a:pPr>
            <a:r>
              <a:rPr lang="cs-CZ" sz="1800" dirty="0" err="1">
                <a:solidFill>
                  <a:schemeClr val="bg1"/>
                </a:solidFill>
                <a:latin typeface="Gilroy ExtraBold" pitchFamily="2" charset="0"/>
                <a:cs typeface="Segoe UI" panose="020B0502040204020203" pitchFamily="34" charset="0"/>
              </a:rPr>
              <a:t>Instagram</a:t>
            </a:r>
            <a:r>
              <a:rPr lang="cs-CZ" sz="1800" dirty="0">
                <a:solidFill>
                  <a:schemeClr val="bg1"/>
                </a:solidFill>
                <a:latin typeface="Gilroy ExtraBold" pitchFamily="2" charset="0"/>
                <a:cs typeface="Segoe UI" panose="020B0502040204020203" pitchFamily="34" charset="0"/>
              </a:rPr>
              <a:t>:	</a:t>
            </a:r>
            <a:r>
              <a:rPr lang="cs-CZ" sz="1800" dirty="0">
                <a:solidFill>
                  <a:schemeClr val="bg1"/>
                </a:solidFill>
                <a:latin typeface="Gilroy Light" pitchFamily="2" charset="0"/>
                <a:cs typeface="Segoe UI" panose="020B0502040204020203" pitchFamily="34" charset="0"/>
              </a:rPr>
              <a:t>@</a:t>
            </a:r>
            <a:r>
              <a:rPr lang="cs-CZ" sz="1800" dirty="0" err="1">
                <a:solidFill>
                  <a:schemeClr val="bg1"/>
                </a:solidFill>
                <a:latin typeface="Gilroy Light" pitchFamily="2" charset="0"/>
                <a:cs typeface="Segoe UI" panose="020B0502040204020203" pitchFamily="34" charset="0"/>
              </a:rPr>
              <a:t>parlament.pk</a:t>
            </a:r>
            <a:endParaRPr lang="cs-CZ" sz="1800" dirty="0">
              <a:solidFill>
                <a:schemeClr val="bg1"/>
              </a:solidFill>
              <a:latin typeface="Gilroy Light" pitchFamily="2" charset="0"/>
              <a:cs typeface="Segoe UI" panose="020B0502040204020203" pitchFamily="34" charset="0"/>
            </a:endParaRPr>
          </a:p>
          <a:p>
            <a:pPr algn="l">
              <a:lnSpc>
                <a:spcPct val="100000"/>
              </a:lnSpc>
              <a:tabLst>
                <a:tab pos="1422400" algn="l"/>
              </a:tabLst>
            </a:pPr>
            <a:r>
              <a:rPr lang="cs-CZ" sz="1800" dirty="0">
                <a:solidFill>
                  <a:schemeClr val="bg1"/>
                </a:solidFill>
                <a:latin typeface="Gilroy ExtraBold" pitchFamily="2" charset="0"/>
                <a:cs typeface="Segoe UI" panose="020B0502040204020203" pitchFamily="34" charset="0"/>
              </a:rPr>
              <a:t>Web: 	</a:t>
            </a:r>
            <a:r>
              <a:rPr lang="cs-CZ" sz="1800" dirty="0" err="1">
                <a:solidFill>
                  <a:schemeClr val="bg1"/>
                </a:solidFill>
                <a:latin typeface="Gilroy Light" pitchFamily="2" charset="0"/>
                <a:cs typeface="Segoe UI" panose="020B0502040204020203" pitchFamily="34" charset="0"/>
              </a:rPr>
              <a:t>parlament.radovánek.cz</a:t>
            </a:r>
            <a:endParaRPr lang="cs-CZ" sz="1800" dirty="0">
              <a:solidFill>
                <a:schemeClr val="bg1"/>
              </a:solidFill>
              <a:latin typeface="Gilroy Light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15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7CB0079-F35A-F647-BC7E-385B6BF9C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8"/>
            <a:ext cx="12192000" cy="685579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28E15D7-416F-EE4E-867A-80F0C91BE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7" r="9338" b="27535"/>
          <a:stretch/>
        </p:blipFill>
        <p:spPr>
          <a:xfrm>
            <a:off x="0" y="6468034"/>
            <a:ext cx="12192000" cy="38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3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032343-3A72-4771-AEE8-7596954B5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383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  <a:t>Základní informace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66F736-D617-41AF-8195-4BB299D7A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4135"/>
            <a:ext cx="9435353" cy="47639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cs-CZ" sz="1800" b="1" dirty="0">
                <a:latin typeface="Gilroy ExtraBold" pitchFamily="2" charset="0"/>
                <a:cs typeface="Segoe UI" panose="020B0502040204020203" pitchFamily="34" charset="0"/>
              </a:rPr>
              <a:t>založení parlamentu: </a:t>
            </a:r>
          </a:p>
          <a:p>
            <a:pPr lvl="1">
              <a:lnSpc>
                <a:spcPct val="110000"/>
              </a:lnSpc>
            </a:pP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31. 3. 2016</a:t>
            </a:r>
          </a:p>
          <a:p>
            <a:pPr lvl="1">
              <a:lnSpc>
                <a:spcPct val="110000"/>
              </a:lnSpc>
            </a:pP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bývalým hejtmanem PK Václavem Šlajsem</a:t>
            </a:r>
          </a:p>
          <a:p>
            <a:pPr lvl="1">
              <a:lnSpc>
                <a:spcPct val="110000"/>
              </a:lnSpc>
            </a:pP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40 členů ke dni založení</a:t>
            </a:r>
          </a:p>
          <a:p>
            <a:pPr>
              <a:lnSpc>
                <a:spcPct val="110000"/>
              </a:lnSpc>
            </a:pPr>
            <a:r>
              <a:rPr lang="cs-CZ" sz="1800" b="1" dirty="0">
                <a:latin typeface="Gilroy ExtraBold" pitchFamily="2" charset="0"/>
                <a:cs typeface="Segoe UI" panose="020B0502040204020203" pitchFamily="34" charset="0"/>
              </a:rPr>
              <a:t>členové parlamentu:</a:t>
            </a:r>
          </a:p>
          <a:p>
            <a:pPr lvl="1">
              <a:lnSpc>
                <a:spcPct val="110000"/>
              </a:lnSpc>
            </a:pP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studenti středních škol Plzeňského kraje</a:t>
            </a:r>
          </a:p>
          <a:p>
            <a:pPr>
              <a:lnSpc>
                <a:spcPct val="110000"/>
              </a:lnSpc>
            </a:pPr>
            <a:r>
              <a:rPr lang="cs-CZ" sz="1800" b="1" dirty="0">
                <a:latin typeface="Gilroy ExtraBold" pitchFamily="2" charset="0"/>
                <a:cs typeface="Segoe UI" panose="020B0502040204020203" pitchFamily="34" charset="0"/>
              </a:rPr>
              <a:t>dokumenty: </a:t>
            </a:r>
          </a:p>
          <a:p>
            <a:pPr lvl="1">
              <a:lnSpc>
                <a:spcPct val="110000"/>
              </a:lnSpc>
            </a:pP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Statut KPDM PK</a:t>
            </a:r>
          </a:p>
          <a:p>
            <a:pPr lvl="1">
              <a:lnSpc>
                <a:spcPct val="110000"/>
              </a:lnSpc>
            </a:pP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Jednací řád KPDM PK</a:t>
            </a:r>
          </a:p>
          <a:p>
            <a:pPr lvl="1">
              <a:lnSpc>
                <a:spcPct val="110000"/>
              </a:lnSpc>
            </a:pP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Volební řád pro volbu Předsednictva </a:t>
            </a:r>
          </a:p>
          <a:p>
            <a:pPr lvl="1">
              <a:lnSpc>
                <a:spcPct val="110000"/>
              </a:lnSpc>
            </a:pP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zápisy ze zasedání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D4F63F-5FDC-F442-A457-42BB7F2DD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7" r="9338" b="27535"/>
          <a:stretch/>
        </p:blipFill>
        <p:spPr>
          <a:xfrm>
            <a:off x="0" y="6468034"/>
            <a:ext cx="12192000" cy="38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4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7CB0079-F35A-F647-BC7E-385B6BF9C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8"/>
            <a:ext cx="12192000" cy="685579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28E15D7-416F-EE4E-867A-80F0C91BE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7" r="9338" b="27535"/>
          <a:stretch/>
        </p:blipFill>
        <p:spPr>
          <a:xfrm>
            <a:off x="0" y="6468034"/>
            <a:ext cx="12192000" cy="38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5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Logo.png">
            <a:extLst>
              <a:ext uri="{FF2B5EF4-FFF2-40B4-BE49-F238E27FC236}">
                <a16:creationId xmlns:a16="http://schemas.microsoft.com/office/drawing/2014/main" id="{2F7ECED3-467A-4012-99EB-0A67FAC43E1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132" y="4310168"/>
            <a:ext cx="3824857" cy="113698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6CEEEA6-7948-EB43-B930-E2778DAB43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7" r="9338" b="27535"/>
          <a:stretch/>
        </p:blipFill>
        <p:spPr>
          <a:xfrm>
            <a:off x="0" y="6468034"/>
            <a:ext cx="12192000" cy="38996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3F21BA7-3F53-E849-AB33-8B2D3CE05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142" y="4208897"/>
            <a:ext cx="4430726" cy="1339522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DAE2CA5D-391A-1848-8F53-04F94A24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383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Gilroy ExtraBold" pitchFamily="2" charset="0"/>
                <a:cs typeface="Segoe UI" panose="020B0502040204020203" pitchFamily="34" charset="0"/>
              </a:rPr>
              <a:t>Logo a název parlamentu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2365EDFA-D34E-E24B-BF8F-F3199C1B2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04135"/>
            <a:ext cx="10515599" cy="172486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tabLst>
                <a:tab pos="1635125" algn="l"/>
                <a:tab pos="1727200" algn="l"/>
              </a:tabLst>
            </a:pPr>
            <a:r>
              <a:rPr lang="cs-CZ" sz="1800" dirty="0">
                <a:latin typeface="Gilroy ExtraBold" pitchFamily="2" charset="0"/>
                <a:cs typeface="Segoe UI" panose="020B0502040204020203" pitchFamily="34" charset="0"/>
              </a:rPr>
              <a:t>2016-2020	Krajský parlament dětí a mládeže Plzeňského kraje</a:t>
            </a:r>
            <a:br>
              <a:rPr lang="cs-CZ" sz="1800" b="1" dirty="0">
                <a:latin typeface="Gilroy ExtraBold" pitchFamily="2" charset="0"/>
                <a:cs typeface="Segoe UI" panose="020B0502040204020203" pitchFamily="34" charset="0"/>
              </a:rPr>
            </a:b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autor loga:	Karolína Polenová (SŠ Horažďovice – bývalá členka parlamentu)</a:t>
            </a:r>
            <a:endParaRPr lang="cs-CZ" sz="1800" b="1" dirty="0">
              <a:latin typeface="Gilroy ExtraBold" pitchFamily="2" charset="0"/>
              <a:cs typeface="Segoe UI" panose="020B0502040204020203" pitchFamily="34" charset="0"/>
            </a:endParaRPr>
          </a:p>
          <a:p>
            <a:pPr>
              <a:lnSpc>
                <a:spcPct val="110000"/>
              </a:lnSpc>
              <a:tabLst>
                <a:tab pos="1635125" algn="l"/>
              </a:tabLst>
            </a:pPr>
            <a:r>
              <a:rPr lang="cs-CZ" sz="1800" dirty="0">
                <a:latin typeface="Gilroy ExtraBold" pitchFamily="2" charset="0"/>
                <a:cs typeface="Segoe UI" panose="020B0502040204020203" pitchFamily="34" charset="0"/>
              </a:rPr>
              <a:t>od r. 2020	Studentský parlament Plzeňského kraje</a:t>
            </a:r>
            <a:br>
              <a:rPr lang="cs-CZ" sz="1800" dirty="0">
                <a:latin typeface="Gilroy ExtraBold" pitchFamily="2" charset="0"/>
                <a:cs typeface="Segoe UI" panose="020B0502040204020203" pitchFamily="34" charset="0"/>
              </a:rPr>
            </a:b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autoři loga:	Oldřich Neumann (Gymnázium Plzeň, Mikulášské nám. 23 – předseda parlamentu)</a:t>
            </a:r>
            <a:br>
              <a:rPr lang="cs-CZ" sz="1800" dirty="0">
                <a:latin typeface="Gilroy Light" pitchFamily="2" charset="0"/>
                <a:cs typeface="Segoe UI" panose="020B0502040204020203" pitchFamily="34" charset="0"/>
              </a:rPr>
            </a:b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	Kateřina </a:t>
            </a:r>
            <a:r>
              <a:rPr lang="cs-CZ" sz="1800" dirty="0" err="1">
                <a:latin typeface="Gilroy Light" pitchFamily="2" charset="0"/>
                <a:cs typeface="Segoe UI" panose="020B0502040204020203" pitchFamily="34" charset="0"/>
              </a:rPr>
              <a:t>Kurschová</a:t>
            </a: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 (SŠ Horažďovice – členka parlamentu)</a:t>
            </a:r>
            <a:br>
              <a:rPr lang="cs-CZ" sz="1400" b="1" dirty="0">
                <a:latin typeface="Gilroy ExtraBold" pitchFamily="2" charset="0"/>
                <a:cs typeface="Segoe UI" panose="020B0502040204020203" pitchFamily="34" charset="0"/>
              </a:rPr>
            </a:br>
            <a:endParaRPr lang="cs-CZ" sz="1400" b="1" dirty="0">
              <a:latin typeface="Gilroy ExtraBold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23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032343-3A72-4771-AEE8-7596954B5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124"/>
            <a:ext cx="10450945" cy="150204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  <a:t>Struktura parlamentu</a:t>
            </a:r>
            <a:b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</a:br>
            <a:r>
              <a:rPr lang="cs-CZ" sz="4000" b="1" dirty="0">
                <a:solidFill>
                  <a:srgbClr val="062A6E"/>
                </a:solidFill>
                <a:latin typeface="Gilroy ExtraBold" pitchFamily="2" charset="0"/>
                <a:cs typeface="Segoe UI" panose="020B0502040204020203" pitchFamily="34" charset="0"/>
              </a:rPr>
              <a:t>Parlament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66F736-D617-41AF-8195-4BB299D7A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4774"/>
            <a:ext cx="10450945" cy="8156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zasedá jednou měsíčně</a:t>
            </a:r>
          </a:p>
          <a:p>
            <a:pPr>
              <a:lnSpc>
                <a:spcPct val="100000"/>
              </a:lnSpc>
            </a:pPr>
            <a:r>
              <a:rPr lang="cs-CZ" sz="1800" dirty="0">
                <a:latin typeface="Gilroy Light" pitchFamily="2" charset="0"/>
                <a:cs typeface="Segoe UI" panose="020B0502040204020203" pitchFamily="34" charset="0"/>
              </a:rPr>
              <a:t>zasedání řídí předseda či místopředseda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02827D0-44CA-3842-9728-96767F1DD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7" r="9338" b="27535"/>
          <a:stretch/>
        </p:blipFill>
        <p:spPr>
          <a:xfrm>
            <a:off x="0" y="6468034"/>
            <a:ext cx="12192000" cy="38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1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032343-3A72-4771-AEE8-7596954B5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124"/>
            <a:ext cx="10450945" cy="150204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  <a:t>Struktura parlamentu</a:t>
            </a:r>
            <a:b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</a:br>
            <a:r>
              <a:rPr lang="cs-CZ" sz="4000" b="1" dirty="0">
                <a:solidFill>
                  <a:srgbClr val="1564A7"/>
                </a:solidFill>
                <a:latin typeface="Gilroy ExtraBold" pitchFamily="2" charset="0"/>
                <a:cs typeface="Segoe UI" panose="020B0502040204020203" pitchFamily="34" charset="0"/>
              </a:rPr>
              <a:t>Předsednictvo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66F736-D617-41AF-8195-4BB299D7A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4774"/>
            <a:ext cx="9359899" cy="150204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cs-CZ" sz="1600" dirty="0">
                <a:solidFill>
                  <a:prstClr val="black"/>
                </a:solidFill>
                <a:latin typeface="Gilroy Light" pitchFamily="2" charset="0"/>
                <a:cs typeface="Segoe UI" panose="020B0502040204020203" pitchFamily="34" charset="0"/>
              </a:rPr>
              <a:t>7 nebo 9 členů</a:t>
            </a:r>
          </a:p>
          <a:p>
            <a:pPr lvl="0">
              <a:lnSpc>
                <a:spcPct val="100000"/>
              </a:lnSpc>
            </a:pPr>
            <a:r>
              <a:rPr lang="cs-CZ" sz="1600" dirty="0">
                <a:solidFill>
                  <a:prstClr val="black"/>
                </a:solidFill>
                <a:latin typeface="Gilroy Light" pitchFamily="2" charset="0"/>
                <a:cs typeface="Segoe UI" panose="020B0502040204020203" pitchFamily="34" charset="0"/>
              </a:rPr>
              <a:t>složení: předseda, místopředseda/místopředsedové, tajemník, mluvčí, členové Předsednictva</a:t>
            </a:r>
          </a:p>
          <a:p>
            <a:pPr lvl="0">
              <a:lnSpc>
                <a:spcPct val="100000"/>
              </a:lnSpc>
            </a:pPr>
            <a:r>
              <a:rPr lang="cs-CZ" sz="1600" dirty="0">
                <a:solidFill>
                  <a:prstClr val="black"/>
                </a:solidFill>
                <a:latin typeface="Gilroy Light" pitchFamily="2" charset="0"/>
                <a:cs typeface="Segoe UI" panose="020B0502040204020203" pitchFamily="34" charset="0"/>
              </a:rPr>
              <a:t>zasedání Předsednictva se koná před zasedáním celého parlamentu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02827D0-44CA-3842-9728-96767F1DD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7" r="9338" b="27535"/>
          <a:stretch/>
        </p:blipFill>
        <p:spPr>
          <a:xfrm>
            <a:off x="0" y="6468034"/>
            <a:ext cx="12192000" cy="38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24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032343-3A72-4771-AEE8-7596954B5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124"/>
            <a:ext cx="10450945" cy="150204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  <a:t>Struktura parlamentu</a:t>
            </a:r>
            <a:b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</a:br>
            <a:r>
              <a:rPr lang="cs-CZ" sz="4000" b="1" dirty="0">
                <a:solidFill>
                  <a:srgbClr val="4FB25F"/>
                </a:solidFill>
                <a:latin typeface="Gilroy ExtraBold" pitchFamily="2" charset="0"/>
                <a:cs typeface="Segoe UI" panose="020B0502040204020203" pitchFamily="34" charset="0"/>
              </a:rPr>
              <a:t>Koordinátoři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66F736-D617-41AF-8195-4BB299D7A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74775"/>
            <a:ext cx="7125182" cy="11542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600" dirty="0">
                <a:latin typeface="Gilroy Light" pitchFamily="2" charset="0"/>
                <a:cs typeface="Segoe UI" panose="020B0502040204020203" pitchFamily="34" charset="0"/>
              </a:rPr>
              <a:t>pomáhají parlamentu při projektech</a:t>
            </a:r>
          </a:p>
          <a:p>
            <a:pPr>
              <a:lnSpc>
                <a:spcPct val="100000"/>
              </a:lnSpc>
            </a:pPr>
            <a:r>
              <a:rPr lang="cs-CZ" sz="1600" dirty="0">
                <a:latin typeface="Gilroy Light" pitchFamily="2" charset="0"/>
                <a:cs typeface="Segoe UI" panose="020B0502040204020203" pitchFamily="34" charset="0"/>
              </a:rPr>
              <a:t>plně komunikují s Krajským úřadem</a:t>
            </a:r>
          </a:p>
          <a:p>
            <a:pPr>
              <a:lnSpc>
                <a:spcPct val="100000"/>
              </a:lnSpc>
            </a:pPr>
            <a:r>
              <a:rPr lang="cs-CZ" sz="1600" dirty="0">
                <a:latin typeface="Gilroy Light" pitchFamily="2" charset="0"/>
                <a:cs typeface="Segoe UI" panose="020B0502040204020203" pitchFamily="34" charset="0"/>
              </a:rPr>
              <a:t>zařizují věci, které členové parlamentu ze zákona nemohou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02827D0-44CA-3842-9728-96767F1DD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7" r="9338" b="27535"/>
          <a:stretch/>
        </p:blipFill>
        <p:spPr>
          <a:xfrm>
            <a:off x="0" y="6468034"/>
            <a:ext cx="12192000" cy="38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9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032343-3A72-4771-AEE8-7596954B5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124"/>
            <a:ext cx="10450945" cy="150204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  <a:t>Struktura parlamentu</a:t>
            </a:r>
            <a:br>
              <a:rPr lang="cs-CZ" sz="4000" b="1" dirty="0">
                <a:latin typeface="Gilroy ExtraBold" pitchFamily="2" charset="0"/>
                <a:cs typeface="Segoe UI" panose="020B0502040204020203" pitchFamily="34" charset="0"/>
              </a:rPr>
            </a:br>
            <a:r>
              <a:rPr lang="cs-CZ" sz="4000" b="1" dirty="0">
                <a:solidFill>
                  <a:srgbClr val="4FB25F"/>
                </a:solidFill>
                <a:latin typeface="Gilroy ExtraBold" pitchFamily="2" charset="0"/>
                <a:cs typeface="Segoe UI" panose="020B0502040204020203" pitchFamily="34" charset="0"/>
              </a:rPr>
              <a:t>Koordinátoři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02827D0-44CA-3842-9728-96767F1DD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7" r="9338" b="27535"/>
          <a:stretch/>
        </p:blipFill>
        <p:spPr>
          <a:xfrm>
            <a:off x="0" y="6468034"/>
            <a:ext cx="12192000" cy="38996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A90BAB2-4C1C-534C-987B-97B398461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t="2694" r="9459" b="15986"/>
          <a:stretch/>
        </p:blipFill>
        <p:spPr bwMode="auto">
          <a:xfrm>
            <a:off x="838200" y="2526609"/>
            <a:ext cx="2213225" cy="22132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F6DBFB7-C5A0-2C43-81E3-1F60145967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t="269" r="7511" b="35001"/>
          <a:stretch/>
        </p:blipFill>
        <p:spPr>
          <a:xfrm>
            <a:off x="6241347" y="2563189"/>
            <a:ext cx="2213225" cy="2213225"/>
          </a:xfrm>
          <a:prstGeom prst="ellipse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21B8D2AC-6422-494C-9E0F-2209C4F9FD5F}"/>
              </a:ext>
            </a:extLst>
          </p:cNvPr>
          <p:cNvSpPr txBox="1">
            <a:spLocks/>
          </p:cNvSpPr>
          <p:nvPr/>
        </p:nvSpPr>
        <p:spPr>
          <a:xfrm>
            <a:off x="3120200" y="3120525"/>
            <a:ext cx="2973512" cy="1154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s-CZ" sz="1600" b="1" dirty="0">
                <a:latin typeface="Gilroy ExtraBold" pitchFamily="2" charset="0"/>
                <a:cs typeface="Segoe UI" panose="020B0502040204020203" pitchFamily="34" charset="0"/>
              </a:rPr>
              <a:t>Bc. Eva </a:t>
            </a:r>
            <a:r>
              <a:rPr lang="cs-CZ" sz="1600" b="1" dirty="0" err="1">
                <a:latin typeface="Gilroy ExtraBold" pitchFamily="2" charset="0"/>
                <a:cs typeface="Segoe UI" panose="020B0502040204020203" pitchFamily="34" charset="0"/>
              </a:rPr>
              <a:t>Tischlerová</a:t>
            </a:r>
            <a:endParaRPr lang="cs-CZ" sz="1600" b="1" dirty="0">
              <a:latin typeface="Gilroy ExtraBold" pitchFamily="2" charset="0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600" i="1" dirty="0">
                <a:latin typeface="Gilroy Light" pitchFamily="2" charset="0"/>
                <a:cs typeface="Segoe UI" panose="020B0502040204020203" pitchFamily="34" charset="0"/>
              </a:rPr>
              <a:t>Ředitelka SVČ RADOVÁNEK</a:t>
            </a:r>
            <a:br>
              <a:rPr lang="cs-CZ" sz="1600" i="1" dirty="0">
                <a:latin typeface="Gilroy Light" pitchFamily="2" charset="0"/>
                <a:cs typeface="Segoe UI" panose="020B0502040204020203" pitchFamily="34" charset="0"/>
              </a:rPr>
            </a:br>
            <a:r>
              <a:rPr lang="cs-CZ" sz="1600" i="1" dirty="0">
                <a:latin typeface="Gilroy Light" pitchFamily="2" charset="0"/>
                <a:cs typeface="Segoe UI" panose="020B0502040204020203" pitchFamily="34" charset="0"/>
              </a:rPr>
              <a:t>Koordinátorka činností SPPK</a:t>
            </a:r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88430CBB-E43E-B645-9AC2-D88CF695ABD8}"/>
              </a:ext>
            </a:extLst>
          </p:cNvPr>
          <p:cNvSpPr txBox="1">
            <a:spLocks/>
          </p:cNvSpPr>
          <p:nvPr/>
        </p:nvSpPr>
        <p:spPr>
          <a:xfrm>
            <a:off x="8523347" y="3120525"/>
            <a:ext cx="2973512" cy="1154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s-CZ" sz="1600" b="1" dirty="0">
                <a:latin typeface="Gilroy ExtraBold" pitchFamily="2" charset="0"/>
                <a:cs typeface="Segoe UI" panose="020B0502040204020203" pitchFamily="34" charset="0"/>
              </a:rPr>
              <a:t>Bc. Simona </a:t>
            </a:r>
            <a:r>
              <a:rPr lang="cs-CZ" sz="1600" b="1" dirty="0" err="1">
                <a:latin typeface="Gilroy ExtraBold" pitchFamily="2" charset="0"/>
                <a:cs typeface="Segoe UI" panose="020B0502040204020203" pitchFamily="34" charset="0"/>
              </a:rPr>
              <a:t>Andersová</a:t>
            </a:r>
            <a:endParaRPr lang="cs-CZ" sz="1600" i="1" dirty="0">
              <a:latin typeface="Gilroy Light" pitchFamily="2" charset="0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600" i="1" dirty="0">
                <a:latin typeface="Gilroy Light" pitchFamily="2" charset="0"/>
                <a:cs typeface="Segoe UI" panose="020B0502040204020203" pitchFamily="34" charset="0"/>
              </a:rPr>
              <a:t>Koordinátorka činností SPPK</a:t>
            </a:r>
          </a:p>
        </p:txBody>
      </p:sp>
    </p:spTree>
    <p:extLst>
      <p:ext uri="{BB962C8B-B14F-4D97-AF65-F5344CB8AC3E}">
        <p14:creationId xmlns:p14="http://schemas.microsoft.com/office/powerpoint/2010/main" val="295070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Nadpis 1">
            <a:extLst>
              <a:ext uri="{FF2B5EF4-FFF2-40B4-BE49-F238E27FC236}">
                <a16:creationId xmlns:a16="http://schemas.microsoft.com/office/drawing/2014/main" id="{B1C29712-740E-D04C-A5A8-D56999387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383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Gilroy ExtraBold" pitchFamily="2" charset="0"/>
                <a:cs typeface="Segoe UI" panose="020B0502040204020203" pitchFamily="34" charset="0"/>
              </a:rPr>
              <a:t>Struktura parlamentu</a:t>
            </a:r>
          </a:p>
        </p:txBody>
      </p:sp>
    </p:spTree>
    <p:extLst>
      <p:ext uri="{BB962C8B-B14F-4D97-AF65-F5344CB8AC3E}">
        <p14:creationId xmlns:p14="http://schemas.microsoft.com/office/powerpoint/2010/main" val="98684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438</Words>
  <Application>Microsoft Macintosh PowerPoint</Application>
  <PresentationFormat>Širokoúhlá obrazovka</PresentationFormat>
  <Paragraphs>64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Arial</vt:lpstr>
      <vt:lpstr>Gilroy Light</vt:lpstr>
      <vt:lpstr>Calibri Light</vt:lpstr>
      <vt:lpstr>Gilroy ExtraBold</vt:lpstr>
      <vt:lpstr>Calibri</vt:lpstr>
      <vt:lpstr>Motiv Office</vt:lpstr>
      <vt:lpstr>Prezentace aplikace PowerPoint</vt:lpstr>
      <vt:lpstr>Základní informace</vt:lpstr>
      <vt:lpstr>Prezentace aplikace PowerPoint</vt:lpstr>
      <vt:lpstr>Logo a název parlamentu</vt:lpstr>
      <vt:lpstr>Struktura parlamentu Parlament</vt:lpstr>
      <vt:lpstr>Struktura parlamentu Předsednictvo</vt:lpstr>
      <vt:lpstr>Struktura parlamentu Koordinátoři</vt:lpstr>
      <vt:lpstr>Struktura parlamentu Koordinátoři</vt:lpstr>
      <vt:lpstr>Struktura parlamentu</vt:lpstr>
      <vt:lpstr>Cíle parlamentu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Oldřich Neumann</dc:creator>
  <cp:keywords/>
  <dc:description/>
  <cp:lastModifiedBy>Microsoft Office User</cp:lastModifiedBy>
  <cp:revision>39</cp:revision>
  <dcterms:created xsi:type="dcterms:W3CDTF">2019-10-02T12:22:09Z</dcterms:created>
  <dcterms:modified xsi:type="dcterms:W3CDTF">2021-03-02T23:55:55Z</dcterms:modified>
  <cp:category/>
</cp:coreProperties>
</file>